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01-Aug-18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01-Aug-18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&amp; Batch Costing</a:t>
            </a:r>
            <a:endParaRPr lang="en-IN" dirty="0"/>
          </a:p>
        </p:txBody>
      </p:sp>
    </p:spTree>
    <p:extLst>
      <p:ext uri="{BB962C8B-B14F-4D97-AF65-F5344CB8AC3E}">
        <p14:creationId xmlns:p14="http://schemas.microsoft.com/office/powerpoint/2010/main" xmlns="" val="413842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Costing</a:t>
            </a:r>
            <a:endParaRPr lang="en-IN" dirty="0"/>
          </a:p>
        </p:txBody>
      </p:sp>
      <p:sp>
        <p:nvSpPr>
          <p:cNvPr id="3" name="Content Placeholder 2"/>
          <p:cNvSpPr>
            <a:spLocks noGrp="1"/>
          </p:cNvSpPr>
          <p:nvPr>
            <p:ph idx="1"/>
          </p:nvPr>
        </p:nvSpPr>
        <p:spPr>
          <a:xfrm>
            <a:off x="2589212" y="1423851"/>
            <a:ext cx="8915400" cy="4872446"/>
          </a:xfrm>
        </p:spPr>
        <p:txBody>
          <a:bodyPr>
            <a:normAutofit/>
          </a:bodyPr>
          <a:lstStyle/>
          <a:p>
            <a:pPr marL="0" indent="0">
              <a:buNone/>
            </a:pPr>
            <a:r>
              <a:rPr lang="en-IN" sz="2000" dirty="0" smtClean="0"/>
              <a:t>Job </a:t>
            </a:r>
            <a:r>
              <a:rPr lang="en-IN" sz="2000" dirty="0"/>
              <a:t>costing is a method of cost ascertainment used in job order industries. Job Costing is a method of finding the cost of specific job or work order separately. A job constitutes the unit of costing. It is used in industries where jobs are dissimilar or non-repetitive. </a:t>
            </a:r>
            <a:endParaRPr lang="en-IN" sz="2000" dirty="0" smtClean="0"/>
          </a:p>
          <a:p>
            <a:pPr marL="0" indent="0">
              <a:buNone/>
            </a:pPr>
            <a:endParaRPr lang="en-IN" sz="2000" dirty="0"/>
          </a:p>
          <a:p>
            <a:r>
              <a:rPr lang="en-IN" sz="2000" dirty="0"/>
              <a:t>Ex: Printing Press, Cycle factory, production of spare parts etc. Special features 'of such industries are as follows: </a:t>
            </a:r>
          </a:p>
          <a:p>
            <a:r>
              <a:rPr lang="en-IN" sz="2000" dirty="0"/>
              <a:t>a. Production is against customer’s orders and not for stocks. </a:t>
            </a:r>
          </a:p>
          <a:p>
            <a:r>
              <a:rPr lang="en-IN" sz="2000" dirty="0"/>
              <a:t>b. Each job has its own characteristics and requires special attention. </a:t>
            </a:r>
          </a:p>
          <a:p>
            <a:r>
              <a:rPr lang="en-IN" sz="2000" dirty="0"/>
              <a:t>c. The flow of production from one department to another is not uniform. It is the nature of job which determines the department through which it is to be processed. </a:t>
            </a:r>
          </a:p>
          <a:p>
            <a:endParaRPr lang="en-IN" dirty="0"/>
          </a:p>
        </p:txBody>
      </p:sp>
    </p:spTree>
    <p:extLst>
      <p:ext uri="{BB962C8B-B14F-4D97-AF65-F5344CB8AC3E}">
        <p14:creationId xmlns:p14="http://schemas.microsoft.com/office/powerpoint/2010/main" xmlns="" val="327999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863" y="470263"/>
            <a:ext cx="9662749" cy="5904411"/>
          </a:xfrm>
        </p:spPr>
        <p:txBody>
          <a:bodyPr>
            <a:normAutofit lnSpcReduction="10000"/>
          </a:bodyPr>
          <a:lstStyle/>
          <a:p>
            <a:pPr>
              <a:buNone/>
            </a:pPr>
            <a:r>
              <a:rPr lang="en-IN" sz="2000" b="1" dirty="0" smtClean="0"/>
              <a:t>Objectives of Job Costing </a:t>
            </a:r>
            <a:endParaRPr lang="en-US" sz="2000" dirty="0" smtClean="0"/>
          </a:p>
          <a:p>
            <a:pPr lvl="0"/>
            <a:r>
              <a:rPr lang="en-GB" sz="2000" dirty="0" smtClean="0"/>
              <a:t>Cost of each job or order is ascertained separately. This helps in finding out the profit / loss of each individual job. </a:t>
            </a:r>
            <a:endParaRPr lang="en-US" sz="2000" dirty="0" smtClean="0"/>
          </a:p>
          <a:p>
            <a:pPr lvl="0"/>
            <a:r>
              <a:rPr lang="en-GB" sz="2000" dirty="0" smtClean="0"/>
              <a:t>It enables management to detect those jobs which are more profitable and those which are unprofitable. </a:t>
            </a:r>
            <a:endParaRPr lang="en-US" sz="2000" dirty="0" smtClean="0"/>
          </a:p>
          <a:p>
            <a:pPr lvl="0"/>
            <a:r>
              <a:rPr lang="en-GB" sz="2000" dirty="0" smtClean="0"/>
              <a:t>It provides a basis for determining cost of similar jobs undertaken in future. Thus, it helps in future production planning. </a:t>
            </a:r>
            <a:endParaRPr lang="en-US" sz="2000" dirty="0" smtClean="0"/>
          </a:p>
          <a:p>
            <a:pPr lvl="0"/>
            <a:r>
              <a:rPr lang="en-GB" sz="2000" dirty="0" smtClean="0"/>
              <a:t>It helps management in controlling costs by comparing the actual costs with the estimated costs. </a:t>
            </a:r>
            <a:endParaRPr lang="en-US" sz="2000" dirty="0" smtClean="0"/>
          </a:p>
          <a:p>
            <a:pPr>
              <a:buNone/>
            </a:pPr>
            <a:r>
              <a:rPr lang="en-IN" sz="2000" b="1" dirty="0" smtClean="0"/>
              <a:t>Advantages: </a:t>
            </a:r>
            <a:endParaRPr lang="en-US" sz="2000" dirty="0" smtClean="0"/>
          </a:p>
          <a:p>
            <a:pPr lvl="0"/>
            <a:r>
              <a:rPr lang="en-GB" sz="2000" dirty="0" smtClean="0"/>
              <a:t>Helps in knowing profitability of each job. </a:t>
            </a:r>
            <a:endParaRPr lang="en-US" sz="2000" dirty="0" smtClean="0"/>
          </a:p>
          <a:p>
            <a:pPr lvl="0"/>
            <a:r>
              <a:rPr lang="en-GB" sz="2000" dirty="0" smtClean="0"/>
              <a:t>it collects &amp; analyses costs by elements, functions, jobs. This provides sufficient cost data for preparing cost estimates and quotations. </a:t>
            </a:r>
            <a:endParaRPr lang="en-US" sz="2000" dirty="0" smtClean="0"/>
          </a:p>
          <a:p>
            <a:pPr lvl="0"/>
            <a:r>
              <a:rPr lang="en-GB" sz="2000" dirty="0" smtClean="0"/>
              <a:t>Facilitates cost control by enabling comparison of actual costs with estimated costs.</a:t>
            </a:r>
            <a:endParaRPr lang="en-US" sz="2000" dirty="0" smtClean="0"/>
          </a:p>
          <a:p>
            <a:pPr lvl="0"/>
            <a:r>
              <a:rPr lang="en-GB" sz="2000" dirty="0" smtClean="0"/>
              <a:t>Spoilage and defective work can be identified with a specific job &amp; responsibility for the same may be fixed on individuals. </a:t>
            </a:r>
            <a:endParaRPr lang="en-US" sz="2000" dirty="0" smtClean="0"/>
          </a:p>
          <a:p>
            <a:pPr>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4114" y="287383"/>
            <a:ext cx="9610498" cy="6191794"/>
          </a:xfrm>
        </p:spPr>
        <p:txBody>
          <a:bodyPr>
            <a:normAutofit/>
          </a:bodyPr>
          <a:lstStyle/>
          <a:p>
            <a:pPr>
              <a:buNone/>
            </a:pPr>
            <a:endParaRPr lang="en-IN" sz="2400" b="1" dirty="0" smtClean="0"/>
          </a:p>
          <a:p>
            <a:pPr>
              <a:buNone/>
            </a:pPr>
            <a:endParaRPr lang="en-IN" sz="2400" b="1" dirty="0" smtClean="0"/>
          </a:p>
          <a:p>
            <a:pPr>
              <a:buNone/>
            </a:pPr>
            <a:r>
              <a:rPr lang="en-IN" sz="2400" b="1" dirty="0" smtClean="0"/>
              <a:t>Limitations</a:t>
            </a:r>
            <a:r>
              <a:rPr lang="en-IN" sz="2400" b="1" dirty="0" smtClean="0"/>
              <a:t>: </a:t>
            </a:r>
            <a:endParaRPr lang="en-US" sz="2400" dirty="0" smtClean="0"/>
          </a:p>
          <a:p>
            <a:pPr lvl="0"/>
            <a:r>
              <a:rPr lang="en-GB" sz="2400" dirty="0" smtClean="0"/>
              <a:t>It involves excessive clerical work and paper work. </a:t>
            </a:r>
            <a:endParaRPr lang="en-US" sz="2400" dirty="0" smtClean="0"/>
          </a:p>
          <a:p>
            <a:pPr lvl="0"/>
            <a:r>
              <a:rPr lang="en-GB" sz="2400" dirty="0" smtClean="0"/>
              <a:t>It is expensive as cost is ascertained for each job separately. </a:t>
            </a:r>
            <a:endParaRPr lang="en-US" sz="2400" dirty="0" smtClean="0"/>
          </a:p>
          <a:p>
            <a:pPr lvl="0"/>
            <a:r>
              <a:rPr lang="en-GB" sz="2400" dirty="0" smtClean="0"/>
              <a:t>The costs, being historical in nature, do not enable prompt remedial action. </a:t>
            </a:r>
            <a:endParaRPr lang="en-US" sz="2400" dirty="0" smtClean="0"/>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8195"/>
            <a:ext cx="8911687" cy="640080"/>
          </a:xfrm>
        </p:spPr>
        <p:txBody>
          <a:bodyPr>
            <a:normAutofit/>
          </a:bodyPr>
          <a:lstStyle/>
          <a:p>
            <a:r>
              <a:rPr lang="en-US" dirty="0" smtClean="0"/>
              <a:t>Batch Costing</a:t>
            </a:r>
            <a:endParaRPr lang="en-US" dirty="0"/>
          </a:p>
        </p:txBody>
      </p:sp>
      <p:sp>
        <p:nvSpPr>
          <p:cNvPr id="3" name="Content Placeholder 2"/>
          <p:cNvSpPr>
            <a:spLocks noGrp="1"/>
          </p:cNvSpPr>
          <p:nvPr>
            <p:ph idx="1"/>
          </p:nvPr>
        </p:nvSpPr>
        <p:spPr>
          <a:xfrm>
            <a:off x="2589212" y="796834"/>
            <a:ext cx="8915400" cy="5656217"/>
          </a:xfrm>
        </p:spPr>
        <p:txBody>
          <a:bodyPr>
            <a:normAutofit fontScale="92500" lnSpcReduction="10000"/>
          </a:bodyPr>
          <a:lstStyle/>
          <a:p>
            <a:pPr>
              <a:buNone/>
            </a:pPr>
            <a:r>
              <a:rPr lang="en-IN" b="1" dirty="0" smtClean="0"/>
              <a:t>Meaning:</a:t>
            </a:r>
            <a:r>
              <a:rPr lang="en-IN" dirty="0" smtClean="0"/>
              <a:t> Batch Costing is that form of specific order costing under which each Batch is treated as a cost unit and costs are accumulated and ascertained separately for each Batch. Each Batch consists of a number of like units. </a:t>
            </a:r>
            <a:endParaRPr lang="en-US" dirty="0" smtClean="0"/>
          </a:p>
          <a:p>
            <a:r>
              <a:rPr lang="en-IN" b="1" dirty="0" smtClean="0"/>
              <a:t>Basic Features: </a:t>
            </a:r>
            <a:endParaRPr lang="en-US" dirty="0" smtClean="0"/>
          </a:p>
          <a:p>
            <a:pPr lvl="0"/>
            <a:r>
              <a:rPr lang="en-GB" dirty="0" smtClean="0"/>
              <a:t>Each Butch is treated as a cost unit. </a:t>
            </a:r>
            <a:endParaRPr lang="en-US" dirty="0" smtClean="0"/>
          </a:p>
          <a:p>
            <a:pPr lvl="0"/>
            <a:r>
              <a:rPr lang="en-GB" dirty="0" smtClean="0"/>
              <a:t>All costs are accumulated and ascertained for each batch. </a:t>
            </a:r>
            <a:endParaRPr lang="en-US" dirty="0" smtClean="0"/>
          </a:p>
          <a:p>
            <a:pPr lvl="0"/>
            <a:r>
              <a:rPr lang="en-GB" dirty="0" smtClean="0"/>
              <a:t>A separate Batch Cost sheet is used for each batch and is assigned a certain number. </a:t>
            </a:r>
            <a:endParaRPr lang="en-US" dirty="0" smtClean="0"/>
          </a:p>
          <a:p>
            <a:pPr lvl="0"/>
            <a:r>
              <a:rPr lang="en-GB" dirty="0" smtClean="0"/>
              <a:t>The cost per unit is ascertained by dividing the total cost of each batch by the number of items produced in that batch. </a:t>
            </a:r>
            <a:endParaRPr lang="en-US" dirty="0" smtClean="0"/>
          </a:p>
          <a:p>
            <a:r>
              <a:rPr lang="en-IN" dirty="0" smtClean="0"/>
              <a:t>Batch Costing is applied in those industries where the similar articles are produced in definite batches for internal consumption or for sale to customers. It is generally applied in </a:t>
            </a:r>
            <a:endParaRPr lang="en-US" dirty="0" smtClean="0"/>
          </a:p>
          <a:p>
            <a:r>
              <a:rPr lang="en-GB" dirty="0" smtClean="0"/>
              <a:t>Readymade Garments Industry. </a:t>
            </a:r>
            <a:endParaRPr lang="en-US" dirty="0" smtClean="0"/>
          </a:p>
          <a:p>
            <a:r>
              <a:rPr lang="en-GB" dirty="0" smtClean="0"/>
              <a:t>Pharmaceutical Industry. </a:t>
            </a:r>
            <a:endParaRPr lang="en-US" dirty="0" smtClean="0"/>
          </a:p>
          <a:p>
            <a:r>
              <a:rPr lang="en-GB" dirty="0" smtClean="0"/>
              <a:t>Spare parts producing industry. </a:t>
            </a:r>
            <a:endParaRPr lang="en-US" dirty="0" smtClean="0"/>
          </a:p>
          <a:p>
            <a:r>
              <a:rPr lang="en-GB" dirty="0" smtClean="0"/>
              <a:t>Toys Manufacturing. </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91885"/>
            <a:ext cx="8915400" cy="6021977"/>
          </a:xfrm>
        </p:spPr>
        <p:txBody>
          <a:bodyPr>
            <a:normAutofit/>
          </a:bodyPr>
          <a:lstStyle/>
          <a:p>
            <a:pPr>
              <a:buNone/>
            </a:pPr>
            <a:endParaRPr lang="en-IN" sz="2000" b="1" dirty="0" smtClean="0"/>
          </a:p>
          <a:p>
            <a:pPr>
              <a:buNone/>
            </a:pPr>
            <a:r>
              <a:rPr lang="en-IN" sz="2000" b="1" dirty="0" smtClean="0"/>
              <a:t>Economic </a:t>
            </a:r>
            <a:r>
              <a:rPr lang="en-IN" sz="2000" b="1" dirty="0" smtClean="0"/>
              <a:t>Batch Quantity (EBQ) </a:t>
            </a:r>
            <a:endParaRPr lang="en-US" sz="2000" dirty="0" smtClean="0"/>
          </a:p>
          <a:p>
            <a:r>
              <a:rPr lang="en-IN" sz="2000" dirty="0" smtClean="0"/>
              <a:t>In industries where Batch Costing method is used, production is usually done in batches and each batch can have any number of units of component in it. The optimum quantity for a batch is that quantity for which the setting up and carrying costs are minimum. Such an optimum quantity is known as Economic Batch Quantity. EBQ refers to the optimum quantity batch which should be produced at a point of time so that the set up &amp; processing costs and carrying costs are together optimized. EBQ is determined by two conflicting forces. </a:t>
            </a:r>
            <a:endParaRPr lang="en-US" sz="2000" dirty="0" smtClean="0"/>
          </a:p>
          <a:p>
            <a:pPr lvl="0"/>
            <a:r>
              <a:rPr lang="en-GB" sz="2000" dirty="0" smtClean="0"/>
              <a:t>Set-up costs </a:t>
            </a:r>
            <a:endParaRPr lang="en-US" sz="2000" dirty="0" smtClean="0"/>
          </a:p>
          <a:p>
            <a:pPr lvl="0"/>
            <a:r>
              <a:rPr lang="en-GB" sz="2000" dirty="0" smtClean="0"/>
              <a:t>Carrying costs </a:t>
            </a:r>
            <a:endParaRPr lang="en-US" sz="2000" dirty="0" smtClean="0"/>
          </a:p>
          <a:p>
            <a:r>
              <a:rPr lang="en-IN" sz="2000" dirty="0" smtClean="0"/>
              <a:t>EBQ is equilibrium between these two forces. It is the quantity of production where maximum benefit accrues. </a:t>
            </a:r>
            <a:endParaRPr lang="en-US" sz="2000" dirty="0" smtClean="0"/>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611" y="457200"/>
            <a:ext cx="9715001" cy="6100354"/>
          </a:xfrm>
        </p:spPr>
        <p:txBody>
          <a:bodyPr/>
          <a:lstStyle/>
          <a:p>
            <a:pPr lvl="0">
              <a:buNone/>
            </a:pPr>
            <a:r>
              <a:rPr lang="en-GB" b="1" dirty="0" smtClean="0"/>
              <a:t>Set up cost:</a:t>
            </a:r>
            <a:r>
              <a:rPr lang="en-GB" dirty="0" smtClean="0"/>
              <a:t> It refers to the costs incurred for setting up and processing operations before the start of production of a batch. It includes tools &amp; machine set-up cost, preparation cost, time lost during change from batch to batch, loss of speed of workers due to too frequent changes of work, increased supervision cost. </a:t>
            </a:r>
            <a:endParaRPr lang="en-US" dirty="0" smtClean="0"/>
          </a:p>
          <a:p>
            <a:r>
              <a:rPr lang="en-IN" dirty="0" smtClean="0"/>
              <a:t>There is inverse relationship between Batch size &amp; setup costs. Larger the size of the Batch -Lower the setup costs because of lesser number of batches. </a:t>
            </a:r>
            <a:endParaRPr lang="en-US" dirty="0" smtClean="0"/>
          </a:p>
          <a:p>
            <a:r>
              <a:rPr lang="en-IN" dirty="0" smtClean="0"/>
              <a:t>Smaller the size of the Batch - Higher will be the setup cost because of more batches. </a:t>
            </a:r>
            <a:endParaRPr lang="en-US" dirty="0" smtClean="0"/>
          </a:p>
          <a:p>
            <a:pPr lvl="0">
              <a:buNone/>
            </a:pPr>
            <a:r>
              <a:rPr lang="en-GB" b="1" dirty="0" smtClean="0"/>
              <a:t>Carrying Cost:</a:t>
            </a:r>
            <a:r>
              <a:rPr lang="en-GB" dirty="0" smtClean="0"/>
              <a:t> It refers to the costs incurred in maintaining a given level of inventory. There is positive relationship between batch size and carrying cost. </a:t>
            </a:r>
            <a:endParaRPr lang="en-US" dirty="0" smtClean="0"/>
          </a:p>
          <a:p>
            <a:r>
              <a:rPr lang="en-GB" dirty="0" smtClean="0"/>
              <a:t>Larger the Batch Size -Higher the carrying cost. </a:t>
            </a:r>
            <a:endParaRPr lang="en-US" dirty="0" smtClean="0"/>
          </a:p>
          <a:p>
            <a:r>
              <a:rPr lang="en-GB" dirty="0" smtClean="0"/>
              <a:t>Smaller the Batch Size -Lower the carrying cost. </a:t>
            </a:r>
            <a:endParaRPr lang="en-US" dirty="0" smtClean="0"/>
          </a:p>
          <a:p>
            <a:r>
              <a:rPr lang="en-IN" b="1" dirty="0" smtClean="0"/>
              <a:t> </a:t>
            </a:r>
            <a:endParaRPr lang="en-US" dirty="0" smtClean="0"/>
          </a:p>
          <a:p>
            <a:r>
              <a:rPr lang="en-IN" b="1" dirty="0" smtClean="0"/>
              <a:t>Formula to calculate EBQ </a:t>
            </a:r>
            <a:endParaRPr lang="en-US" dirty="0" smtClean="0"/>
          </a:p>
          <a:p>
            <a:pPr>
              <a:buNone/>
            </a:pPr>
            <a:r>
              <a:rPr lang="en-IN" dirty="0" smtClean="0"/>
              <a:t>     EBQ </a:t>
            </a:r>
            <a:r>
              <a:rPr lang="en-IN" dirty="0" smtClean="0"/>
              <a:t>	=  2AS			</a:t>
            </a:r>
            <a:r>
              <a:rPr lang="en-IN" dirty="0" smtClean="0"/>
              <a:t> A </a:t>
            </a:r>
            <a:r>
              <a:rPr lang="en-IN" dirty="0" smtClean="0"/>
              <a:t>= Annual Demand</a:t>
            </a:r>
            <a:endParaRPr lang="en-US" dirty="0" smtClean="0"/>
          </a:p>
          <a:p>
            <a:pPr>
              <a:buNone/>
            </a:pPr>
            <a:r>
              <a:rPr lang="en-IN" dirty="0" smtClean="0"/>
              <a:t>            </a:t>
            </a:r>
            <a:r>
              <a:rPr lang="en-IN" dirty="0" smtClean="0"/>
              <a:t>         </a:t>
            </a:r>
            <a:r>
              <a:rPr lang="en-IN" dirty="0" smtClean="0"/>
              <a:t>C 		</a:t>
            </a:r>
            <a:r>
              <a:rPr lang="en-IN" dirty="0" smtClean="0"/>
              <a:t>        S</a:t>
            </a:r>
            <a:r>
              <a:rPr lang="en-IN" dirty="0" smtClean="0"/>
              <a:t>= Set up cost per Batch	</a:t>
            </a:r>
            <a:endParaRPr lang="en-US" dirty="0" smtClean="0"/>
          </a:p>
          <a:p>
            <a:pPr>
              <a:buNone/>
            </a:pPr>
            <a:r>
              <a:rPr lang="en-IN" dirty="0" smtClean="0"/>
              <a:t>				</a:t>
            </a:r>
            <a:r>
              <a:rPr lang="en-IN" dirty="0" smtClean="0"/>
              <a:t>                      C </a:t>
            </a:r>
            <a:r>
              <a:rPr lang="en-IN" dirty="0" smtClean="0"/>
              <a:t>= Carrying cost per Batch</a:t>
            </a:r>
            <a:endParaRPr lang="en-US" dirty="0" smtClean="0"/>
          </a:p>
          <a:p>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766</Words>
  <Application>Microsoft Office PowerPoint</Application>
  <PresentationFormat>Custom</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Wisp</vt:lpstr>
      <vt:lpstr>Job &amp; Batch Costing</vt:lpstr>
      <vt:lpstr>Job Costing</vt:lpstr>
      <vt:lpstr>Slide 3</vt:lpstr>
      <vt:lpstr>Slide 4</vt:lpstr>
      <vt:lpstr>Batch Costing</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&amp; Batch Costing</dc:title>
  <dc:creator>User</dc:creator>
  <cp:lastModifiedBy>Windows User</cp:lastModifiedBy>
  <cp:revision>2</cp:revision>
  <dcterms:created xsi:type="dcterms:W3CDTF">2020-03-20T10:50:10Z</dcterms:created>
  <dcterms:modified xsi:type="dcterms:W3CDTF">2018-08-01T03:12:40Z</dcterms:modified>
</cp:coreProperties>
</file>